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c1c4ae824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c1c4ae8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6de5bcffaf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6de5bcffaf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7d01d99e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d01d99e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69abc259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69abc259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769abc259f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69abc259f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6e0f5352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6e0f5352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6e0f53529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6e0f53529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6e0f53529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6e0f53529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FE9FB"/>
            </a:gs>
            <a:gs pos="100000">
              <a:srgbClr val="6E9BE7"/>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www.youtube.com/watch?v=NMblKpkKYao" TargetMode="Externa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hyperlink" Target="https://www.bbc.com/news/business-47442953"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etflix.com/watch/80223954?trackId=13752289&amp;tctx=0%2C5%2C9fccbe6f-0bfb-43ba-9ccf-b2a881055700-111659311%2C%2C" TargetMode="External"/><Relationship Id="rId4" Type="http://schemas.openxmlformats.org/officeDocument/2006/relationships/hyperlink" Target="http://www.digitaljournal.com/tech-and-science/technology/sophia-the-robot-claims-she-wants-to-help-not-harm-humans/article/521604"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Friday January 24th</a:t>
            </a:r>
            <a:endParaRPr b="1" sz="3500">
              <a:solidFill>
                <a:schemeClr val="dk1"/>
              </a:solidFill>
              <a:latin typeface="Calibri"/>
              <a:ea typeface="Calibri"/>
              <a:cs typeface="Calibri"/>
              <a:sym typeface="Calibri"/>
            </a:endParaRPr>
          </a:p>
          <a:p>
            <a:pPr indent="-234950" lvl="0" marL="45720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Recap Last Class - Robot Trained on Virtue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3 Future Scenarios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Construct an Argument</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55" name="Google Shape;55;p13"/>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determine which future scenario is most likely for humanity by constructing an </a:t>
            </a:r>
            <a:r>
              <a:rPr b="1" lang="en" sz="2200">
                <a:solidFill>
                  <a:schemeClr val="dk1"/>
                </a:solidFill>
                <a:latin typeface="Calibri"/>
                <a:ea typeface="Calibri"/>
                <a:cs typeface="Calibri"/>
                <a:sym typeface="Calibri"/>
              </a:rPr>
              <a:t>argument</a:t>
            </a:r>
            <a:r>
              <a:rPr b="1" lang="en" sz="2200">
                <a:solidFill>
                  <a:schemeClr val="dk1"/>
                </a:solidFill>
                <a:latin typeface="Calibri"/>
                <a:ea typeface="Calibri"/>
                <a:cs typeface="Calibri"/>
                <a:sym typeface="Calibri"/>
              </a:rPr>
              <a: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0" y="180475"/>
            <a:ext cx="8520600" cy="101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What is meant by “Gray” Ethics?</a:t>
            </a:r>
            <a:endParaRPr sz="3200"/>
          </a:p>
          <a:p>
            <a:pPr indent="0" lvl="0" marL="0" rtl="0" algn="ctr">
              <a:spcBef>
                <a:spcPts val="0"/>
              </a:spcBef>
              <a:spcAft>
                <a:spcPts val="0"/>
              </a:spcAft>
              <a:buNone/>
            </a:pPr>
            <a:r>
              <a:rPr lang="en" sz="3200"/>
              <a:t>What is the actual name for “gray” ethics...</a:t>
            </a:r>
            <a:endParaRPr sz="3200"/>
          </a:p>
        </p:txBody>
      </p:sp>
      <p:pic>
        <p:nvPicPr>
          <p:cNvPr descr="Virtue Ethics is a normative philosophical approach that urges people to live a moral life by cultivating virtuous habits. This video is part of Ethics Defined, an animated library of more than 50 ethics terms and concepts from Ethics Unwrapped, available at https://ethicsunwrapped.utexas.edu/glossary&#10;&#10;For free videos and teaching resources on ethics and leadership, visit http://ethicsunwrapped.utexas.edu/  &#10;&#10;Ethics Unwrapped is a free online educational program produced by the Center for Leadership and Ethics at The University of Texas at Austin. It offers an innovative approach to introducing complex ethics topics that is accessible to both students and instructors. For more videos, case studies, and teaching materials, visit http://ethicsunwrapped.utexas.edu/ &#10;&#10;A complete playlist of Ethics Unwrapped videos available on YouTube may be found at: http://bit.ly/2lzF71u&#10;&#10;© 2017 The University of Texas at Austin. All Rights Reserved." id="61" name="Google Shape;61;p14" title="Ethics Defined: Virtue Ethics">
            <a:hlinkClick r:id="rId3"/>
          </p:cNvPr>
          <p:cNvPicPr preferRelativeResize="0"/>
          <p:nvPr/>
        </p:nvPicPr>
        <p:blipFill>
          <a:blip r:embed="rId4">
            <a:alphaModFix/>
          </a:blip>
          <a:stretch>
            <a:fillRect/>
          </a:stretch>
        </p:blipFill>
        <p:spPr>
          <a:xfrm>
            <a:off x="2167213" y="1198975"/>
            <a:ext cx="4809575" cy="36071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ctrTitle"/>
          </p:nvPr>
        </p:nvSpPr>
        <p:spPr>
          <a:xfrm>
            <a:off x="-122400" y="90250"/>
            <a:ext cx="9388800" cy="68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Human would you trust?</a:t>
            </a:r>
            <a:endParaRPr sz="3600"/>
          </a:p>
        </p:txBody>
      </p:sp>
      <p:pic>
        <p:nvPicPr>
          <p:cNvPr id="67" name="Google Shape;67;p15"/>
          <p:cNvPicPr preferRelativeResize="0"/>
          <p:nvPr/>
        </p:nvPicPr>
        <p:blipFill rotWithShape="1">
          <a:blip r:embed="rId3">
            <a:alphaModFix/>
          </a:blip>
          <a:srcRect b="0" l="0" r="0" t="0"/>
          <a:stretch/>
        </p:blipFill>
        <p:spPr>
          <a:xfrm>
            <a:off x="6904780" y="1353450"/>
            <a:ext cx="1738732" cy="2179849"/>
          </a:xfrm>
          <a:prstGeom prst="rect">
            <a:avLst/>
          </a:prstGeom>
          <a:noFill/>
          <a:ln>
            <a:noFill/>
          </a:ln>
        </p:spPr>
      </p:pic>
      <p:pic>
        <p:nvPicPr>
          <p:cNvPr id="68" name="Google Shape;68;p15"/>
          <p:cNvPicPr preferRelativeResize="0"/>
          <p:nvPr/>
        </p:nvPicPr>
        <p:blipFill>
          <a:blip r:embed="rId4">
            <a:alphaModFix/>
          </a:blip>
          <a:stretch>
            <a:fillRect/>
          </a:stretch>
        </p:blipFill>
        <p:spPr>
          <a:xfrm>
            <a:off x="3369950" y="1353450"/>
            <a:ext cx="2842071" cy="2179850"/>
          </a:xfrm>
          <a:prstGeom prst="rect">
            <a:avLst/>
          </a:prstGeom>
          <a:noFill/>
          <a:ln>
            <a:noFill/>
          </a:ln>
        </p:spPr>
      </p:pic>
      <p:pic>
        <p:nvPicPr>
          <p:cNvPr id="69" name="Google Shape;69;p15"/>
          <p:cNvPicPr preferRelativeResize="0"/>
          <p:nvPr/>
        </p:nvPicPr>
        <p:blipFill rotWithShape="1">
          <a:blip r:embed="rId5">
            <a:alphaModFix/>
          </a:blip>
          <a:srcRect b="0" l="0" r="22462" t="0"/>
          <a:stretch/>
        </p:blipFill>
        <p:spPr>
          <a:xfrm>
            <a:off x="358687" y="1353450"/>
            <a:ext cx="2528699" cy="2179850"/>
          </a:xfrm>
          <a:prstGeom prst="rect">
            <a:avLst/>
          </a:prstGeom>
          <a:noFill/>
          <a:ln>
            <a:noFill/>
          </a:ln>
        </p:spPr>
      </p:pic>
      <p:sp>
        <p:nvSpPr>
          <p:cNvPr id="70" name="Google Shape;70;p15"/>
          <p:cNvSpPr txBox="1"/>
          <p:nvPr/>
        </p:nvSpPr>
        <p:spPr>
          <a:xfrm>
            <a:off x="262975" y="3699725"/>
            <a:ext cx="2720100" cy="13092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a:t>
            </a:r>
            <a:endParaRPr sz="1800"/>
          </a:p>
        </p:txBody>
      </p:sp>
      <p:sp>
        <p:nvSpPr>
          <p:cNvPr id="71" name="Google Shape;71;p15"/>
          <p:cNvSpPr txBox="1"/>
          <p:nvPr/>
        </p:nvSpPr>
        <p:spPr>
          <a:xfrm>
            <a:off x="3430950" y="3590950"/>
            <a:ext cx="2720100" cy="14853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a wrong.</a:t>
            </a:r>
            <a:endParaRPr sz="1800"/>
          </a:p>
        </p:txBody>
      </p:sp>
      <p:sp>
        <p:nvSpPr>
          <p:cNvPr id="72" name="Google Shape;72;p15"/>
          <p:cNvSpPr txBox="1"/>
          <p:nvPr/>
        </p:nvSpPr>
        <p:spPr>
          <a:xfrm>
            <a:off x="6310975" y="3590825"/>
            <a:ext cx="2720100" cy="1485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 in the gray. Does not believe in good or evil.</a:t>
            </a:r>
            <a:endParaRPr sz="1700"/>
          </a:p>
        </p:txBody>
      </p:sp>
      <p:sp>
        <p:nvSpPr>
          <p:cNvPr id="73" name="Google Shape;73;p15"/>
          <p:cNvSpPr txBox="1"/>
          <p:nvPr>
            <p:ph idx="1" type="subTitle"/>
          </p:nvPr>
        </p:nvSpPr>
        <p:spPr>
          <a:xfrm>
            <a:off x="311700" y="670350"/>
            <a:ext cx="8520600" cy="68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                          B.                          C.</a:t>
            </a:r>
            <a:endParaRPr sz="30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0" y="193375"/>
            <a:ext cx="85206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Robot would you trust?</a:t>
            </a:r>
            <a:endParaRPr sz="3600"/>
          </a:p>
        </p:txBody>
      </p:sp>
      <p:sp>
        <p:nvSpPr>
          <p:cNvPr id="79" name="Google Shape;79;p16"/>
          <p:cNvSpPr txBox="1"/>
          <p:nvPr>
            <p:ph idx="1" type="subTitle"/>
          </p:nvPr>
        </p:nvSpPr>
        <p:spPr>
          <a:xfrm>
            <a:off x="311700" y="554400"/>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a:t>
            </a:r>
            <a:r>
              <a:rPr lang="en" sz="3000">
                <a:solidFill>
                  <a:srgbClr val="000000"/>
                </a:solidFill>
              </a:rPr>
              <a:t>                         B.                         C.</a:t>
            </a:r>
            <a:endParaRPr sz="3000">
              <a:solidFill>
                <a:srgbClr val="000000"/>
              </a:solidFill>
            </a:endParaRPr>
          </a:p>
        </p:txBody>
      </p:sp>
      <p:pic>
        <p:nvPicPr>
          <p:cNvPr id="80" name="Google Shape;80;p16"/>
          <p:cNvPicPr preferRelativeResize="0"/>
          <p:nvPr/>
        </p:nvPicPr>
        <p:blipFill>
          <a:blip r:embed="rId3">
            <a:alphaModFix/>
          </a:blip>
          <a:stretch>
            <a:fillRect/>
          </a:stretch>
        </p:blipFill>
        <p:spPr>
          <a:xfrm>
            <a:off x="848525" y="1154000"/>
            <a:ext cx="1462149" cy="1665226"/>
          </a:xfrm>
          <a:prstGeom prst="rect">
            <a:avLst/>
          </a:prstGeom>
          <a:noFill/>
          <a:ln>
            <a:noFill/>
          </a:ln>
        </p:spPr>
      </p:pic>
      <p:pic>
        <p:nvPicPr>
          <p:cNvPr id="81" name="Google Shape;81;p16"/>
          <p:cNvPicPr preferRelativeResize="0"/>
          <p:nvPr/>
        </p:nvPicPr>
        <p:blipFill>
          <a:blip r:embed="rId3">
            <a:alphaModFix/>
          </a:blip>
          <a:stretch>
            <a:fillRect/>
          </a:stretch>
        </p:blipFill>
        <p:spPr>
          <a:xfrm>
            <a:off x="3840925" y="1154000"/>
            <a:ext cx="1462149" cy="1665226"/>
          </a:xfrm>
          <a:prstGeom prst="rect">
            <a:avLst/>
          </a:prstGeom>
          <a:noFill/>
          <a:ln>
            <a:noFill/>
          </a:ln>
        </p:spPr>
      </p:pic>
      <p:pic>
        <p:nvPicPr>
          <p:cNvPr id="82" name="Google Shape;82;p16"/>
          <p:cNvPicPr preferRelativeResize="0"/>
          <p:nvPr/>
        </p:nvPicPr>
        <p:blipFill>
          <a:blip r:embed="rId3">
            <a:alphaModFix/>
          </a:blip>
          <a:stretch>
            <a:fillRect/>
          </a:stretch>
        </p:blipFill>
        <p:spPr>
          <a:xfrm>
            <a:off x="6833325" y="1154000"/>
            <a:ext cx="1462149" cy="1665226"/>
          </a:xfrm>
          <a:prstGeom prst="rect">
            <a:avLst/>
          </a:prstGeom>
          <a:noFill/>
          <a:ln>
            <a:noFill/>
          </a:ln>
        </p:spPr>
      </p:pic>
      <p:sp>
        <p:nvSpPr>
          <p:cNvPr id="83" name="Google Shape;83;p16"/>
          <p:cNvSpPr txBox="1"/>
          <p:nvPr/>
        </p:nvSpPr>
        <p:spPr>
          <a:xfrm>
            <a:off x="167575" y="2939150"/>
            <a:ext cx="2720100" cy="20754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  </a:t>
            </a:r>
            <a:r>
              <a:rPr lang="en" sz="1800"/>
              <a:t>Ex. Hires you because you are willing to be a </a:t>
            </a:r>
            <a:r>
              <a:rPr b="1" i="1" lang="en" sz="1800"/>
              <a:t>slave </a:t>
            </a:r>
            <a:r>
              <a:rPr lang="en" sz="1800"/>
              <a:t>for the company.</a:t>
            </a:r>
            <a:endParaRPr sz="1800"/>
          </a:p>
        </p:txBody>
      </p:sp>
      <p:sp>
        <p:nvSpPr>
          <p:cNvPr id="84" name="Google Shape;84;p16"/>
          <p:cNvSpPr txBox="1"/>
          <p:nvPr/>
        </p:nvSpPr>
        <p:spPr>
          <a:xfrm>
            <a:off x="3211950" y="2939150"/>
            <a:ext cx="2720100" cy="20754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wrong.</a:t>
            </a:r>
            <a:r>
              <a:rPr lang="en" sz="1800"/>
              <a:t>  Ex. Hires you because you are </a:t>
            </a:r>
            <a:r>
              <a:rPr b="1" i="1" lang="en" sz="1800"/>
              <a:t>NOT</a:t>
            </a:r>
            <a:r>
              <a:rPr lang="en" sz="1800"/>
              <a:t> religious.</a:t>
            </a:r>
            <a:endParaRPr sz="1800"/>
          </a:p>
        </p:txBody>
      </p:sp>
      <p:sp>
        <p:nvSpPr>
          <p:cNvPr id="85" name="Google Shape;85;p16"/>
          <p:cNvSpPr txBox="1"/>
          <p:nvPr/>
        </p:nvSpPr>
        <p:spPr>
          <a:xfrm>
            <a:off x="6204350" y="2874650"/>
            <a:ext cx="2720100" cy="22044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a:t>
            </a:r>
            <a:r>
              <a:rPr b="1" lang="en" sz="1700"/>
              <a:t> in the gray, not in good or evil. </a:t>
            </a:r>
            <a:r>
              <a:rPr b="1" lang="en" sz="1700"/>
              <a:t> </a:t>
            </a:r>
            <a:r>
              <a:rPr lang="en" sz="1700"/>
              <a:t>Ex. Hires you because your </a:t>
            </a:r>
            <a:r>
              <a:rPr lang="en" sz="1700"/>
              <a:t>character</a:t>
            </a:r>
            <a:r>
              <a:rPr lang="en" sz="1700"/>
              <a:t> is </a:t>
            </a:r>
            <a:r>
              <a:rPr b="1" i="1" lang="en" sz="1700"/>
              <a:t>most likely</a:t>
            </a:r>
            <a:r>
              <a:rPr lang="en" sz="1700"/>
              <a:t> going to help the company.</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ctrTitle"/>
          </p:nvPr>
        </p:nvSpPr>
        <p:spPr>
          <a:xfrm>
            <a:off x="311700" y="285075"/>
            <a:ext cx="8520600" cy="7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What does Robot C. really look like?</a:t>
            </a:r>
            <a:endParaRPr sz="3600"/>
          </a:p>
        </p:txBody>
      </p:sp>
      <p:sp>
        <p:nvSpPr>
          <p:cNvPr id="91" name="Google Shape;91;p17"/>
          <p:cNvSpPr txBox="1"/>
          <p:nvPr/>
        </p:nvSpPr>
        <p:spPr>
          <a:xfrm>
            <a:off x="666000" y="4304250"/>
            <a:ext cx="78120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u="sng">
                <a:solidFill>
                  <a:schemeClr val="hlink"/>
                </a:solidFill>
                <a:hlinkClick r:id="rId3"/>
              </a:rPr>
              <a:t>Meet Tengai</a:t>
            </a:r>
            <a:r>
              <a:rPr lang="en" sz="3000"/>
              <a:t> - The Virtue Ethicist Robot</a:t>
            </a:r>
            <a:endParaRPr sz="3000"/>
          </a:p>
        </p:txBody>
      </p:sp>
      <p:pic>
        <p:nvPicPr>
          <p:cNvPr id="92" name="Google Shape;92;p17"/>
          <p:cNvPicPr preferRelativeResize="0"/>
          <p:nvPr/>
        </p:nvPicPr>
        <p:blipFill>
          <a:blip r:embed="rId4">
            <a:alphaModFix/>
          </a:blip>
          <a:stretch>
            <a:fillRect/>
          </a:stretch>
        </p:blipFill>
        <p:spPr>
          <a:xfrm>
            <a:off x="2206500" y="1071314"/>
            <a:ext cx="4731000" cy="315558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8"/>
          <p:cNvSpPr txBox="1"/>
          <p:nvPr>
            <p:ph type="title"/>
          </p:nvPr>
        </p:nvSpPr>
        <p:spPr>
          <a:xfrm>
            <a:off x="311700" y="282250"/>
            <a:ext cx="8520600" cy="10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Day 1 - Social Impact</a:t>
            </a:r>
            <a:endParaRPr/>
          </a:p>
          <a:p>
            <a:pPr indent="0" lvl="0" marL="0" rtl="0" algn="l">
              <a:spcBef>
                <a:spcPts val="0"/>
              </a:spcBef>
              <a:spcAft>
                <a:spcPts val="0"/>
              </a:spcAft>
              <a:buNone/>
            </a:pPr>
            <a:r>
              <a:rPr lang="en"/>
              <a:t>Why is it important to consider ethics and AI?</a:t>
            </a:r>
            <a:endParaRPr/>
          </a:p>
        </p:txBody>
      </p:sp>
      <p:sp>
        <p:nvSpPr>
          <p:cNvPr id="98" name="Google Shape;98;p18"/>
          <p:cNvSpPr txBox="1"/>
          <p:nvPr>
            <p:ph idx="1" type="body"/>
          </p:nvPr>
        </p:nvSpPr>
        <p:spPr>
          <a:xfrm>
            <a:off x="273400" y="1439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What is society?  What do we view as being a good or bad society?</a:t>
            </a:r>
            <a:endParaRPr>
              <a:solidFill>
                <a:srgbClr val="000000"/>
              </a:solidFill>
            </a:endParaRPr>
          </a:p>
          <a:p>
            <a:pPr indent="0" lvl="0" marL="0" rtl="0" algn="l">
              <a:spcBef>
                <a:spcPts val="1600"/>
              </a:spcBef>
              <a:spcAft>
                <a:spcPts val="0"/>
              </a:spcAft>
              <a:buNone/>
            </a:pPr>
            <a:r>
              <a:rPr lang="en">
                <a:solidFill>
                  <a:srgbClr val="000000"/>
                </a:solidFill>
              </a:rPr>
              <a:t>Who are the ones making the machines?  Programming the machines?  As we will learn later on, AI learns from us...are we always a good example?</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lang="en">
                <a:solidFill>
                  <a:srgbClr val="000000"/>
                </a:solidFill>
              </a:rPr>
              <a:t>See Hanson Robotics Website  ----&gt;  Sophia</a:t>
            </a:r>
            <a:endParaRPr>
              <a:solidFill>
                <a:srgbClr val="000000"/>
              </a:solidFill>
            </a:endParaRPr>
          </a:p>
          <a:p>
            <a:pPr indent="0" lvl="0" marL="0" rtl="0" algn="l">
              <a:spcBef>
                <a:spcPts val="1600"/>
              </a:spcBef>
              <a:spcAft>
                <a:spcPts val="0"/>
              </a:spcAft>
              <a:buNone/>
            </a:pPr>
            <a:r>
              <a:rPr lang="en">
                <a:solidFill>
                  <a:srgbClr val="000000"/>
                </a:solidFill>
              </a:rPr>
              <a:t>What might the ethical code of these people be as they create this robot?</a:t>
            </a:r>
            <a:endParaRPr>
              <a:solidFill>
                <a:srgbClr val="000000"/>
              </a:solidFill>
            </a:endParaRPr>
          </a:p>
          <a:p>
            <a:pPr indent="0" lvl="0" marL="0" rtl="0" algn="l">
              <a:spcBef>
                <a:spcPts val="1600"/>
              </a:spcBef>
              <a:spcAft>
                <a:spcPts val="0"/>
              </a:spcAft>
              <a:buNone/>
            </a:pPr>
            <a:r>
              <a:rPr lang="en">
                <a:solidFill>
                  <a:srgbClr val="000000"/>
                </a:solidFill>
              </a:rPr>
              <a:t>Do you think they have similar or different ethics to us here in the classroom?</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1932475"/>
            <a:ext cx="8520600" cy="24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 1 - </a:t>
            </a:r>
            <a:r>
              <a:rPr lang="en" u="sng">
                <a:solidFill>
                  <a:schemeClr val="hlink"/>
                </a:solidFill>
                <a:hlinkClick r:id="rId3"/>
              </a:rPr>
              <a:t>The Day the Yogurt Took Over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2 - The Second Renaissance (9 min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3 - </a:t>
            </a:r>
            <a:r>
              <a:rPr lang="en" u="sng">
                <a:solidFill>
                  <a:schemeClr val="hlink"/>
                </a:solidFill>
                <a:hlinkClick r:id="rId4"/>
              </a:rPr>
              <a:t>Sophia Talks About Her Plan</a:t>
            </a:r>
            <a:endParaRPr/>
          </a:p>
        </p:txBody>
      </p:sp>
      <p:sp>
        <p:nvSpPr>
          <p:cNvPr id="104" name="Google Shape;104;p19"/>
          <p:cNvSpPr txBox="1"/>
          <p:nvPr/>
        </p:nvSpPr>
        <p:spPr>
          <a:xfrm>
            <a:off x="497850" y="329625"/>
            <a:ext cx="8148300" cy="138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1"/>
                </a:solidFill>
              </a:rPr>
              <a:t>Let’s look at three different societal scenarios...categorize these as being either “evil,” “neutral,” or “good.”  Come up with reasons why you feel these outcomes are good or bad and be ready to defend your thinking.  Jot down significant moments that seem to go against (or with) your own ethical code.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Scenario do you believe is the most likely?</a:t>
            </a:r>
            <a:endParaRPr/>
          </a:p>
        </p:txBody>
      </p:sp>
      <p:sp>
        <p:nvSpPr>
          <p:cNvPr id="110" name="Google Shape;110;p20"/>
          <p:cNvSpPr txBox="1"/>
          <p:nvPr>
            <p:ph idx="1" type="body"/>
          </p:nvPr>
        </p:nvSpPr>
        <p:spPr>
          <a:xfrm>
            <a:off x="311700" y="1152475"/>
            <a:ext cx="8520600" cy="241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Get in a group of 2-3 and construct an argument for which one of these scenarios you believe is the most likely to play out in the future.  Compare / contrast your ethical codes to help guide you.  Write 2-3 paragraphs to defend your reasoning.</a:t>
            </a:r>
            <a:endParaRPr sz="24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